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6"/>
  </p:notesMasterIdLst>
  <p:sldIdLst>
    <p:sldId id="256" r:id="rId2"/>
    <p:sldId id="1418" r:id="rId3"/>
    <p:sldId id="1476" r:id="rId4"/>
    <p:sldId id="1477" r:id="rId5"/>
    <p:sldId id="1478" r:id="rId6"/>
    <p:sldId id="1479" r:id="rId7"/>
    <p:sldId id="1480" r:id="rId8"/>
    <p:sldId id="1481" r:id="rId9"/>
    <p:sldId id="1485" r:id="rId10"/>
    <p:sldId id="1486" r:id="rId11"/>
    <p:sldId id="1482" r:id="rId12"/>
    <p:sldId id="1483" r:id="rId13"/>
    <p:sldId id="1484" r:id="rId14"/>
    <p:sldId id="1399" r:id="rId15"/>
    <p:sldId id="1467" r:id="rId16"/>
    <p:sldId id="1468" r:id="rId17"/>
    <p:sldId id="1469" r:id="rId18"/>
    <p:sldId id="1470" r:id="rId19"/>
    <p:sldId id="1439" r:id="rId20"/>
    <p:sldId id="1471" r:id="rId21"/>
    <p:sldId id="1472" r:id="rId22"/>
    <p:sldId id="1473" r:id="rId23"/>
    <p:sldId id="1474" r:id="rId24"/>
    <p:sldId id="1475" r:id="rId25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홍영택" initials="홍" lastIdx="1" clrIdx="0">
    <p:extLst>
      <p:ext uri="{19B8F6BF-5375-455C-9EA6-DF929625EA0E}">
        <p15:presenceInfo xmlns:p15="http://schemas.microsoft.com/office/powerpoint/2012/main" userId="S::ythong@o365.yonsei.ac.kr::f6fc0c56-f6ee-4969-a535-4238aca4512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E8E9"/>
    <a:srgbClr val="00CC00"/>
    <a:srgbClr val="3333FF"/>
    <a:srgbClr val="339933"/>
    <a:srgbClr val="EEEEEE"/>
    <a:srgbClr val="003775"/>
    <a:srgbClr val="FDB826"/>
    <a:srgbClr val="E6E6E6"/>
    <a:srgbClr val="0054B0"/>
    <a:srgbClr val="D5E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87" autoAdjust="0"/>
    <p:restoredTop sz="97474" autoAdjust="0"/>
  </p:normalViewPr>
  <p:slideViewPr>
    <p:cSldViewPr snapToGrid="0">
      <p:cViewPr varScale="1">
        <p:scale>
          <a:sx n="164" d="100"/>
          <a:sy n="164" d="100"/>
        </p:scale>
        <p:origin x="2184" y="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524"/>
    </p:cViewPr>
  </p:sorterViewPr>
  <p:notesViewPr>
    <p:cSldViewPr snapToGrid="0">
      <p:cViewPr varScale="1">
        <p:scale>
          <a:sx n="124" d="100"/>
          <a:sy n="124" d="100"/>
        </p:scale>
        <p:origin x="49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7A46BD-A0DB-4F76-BE8C-9DEAE982F9C9}" type="datetimeFigureOut">
              <a:rPr lang="ko-KR" altLang="en-US" smtClean="0"/>
              <a:t>2019-10-17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3ACD0C-A17C-4469-9D2E-8A49C3D47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65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3ACD0C-A17C-4469-9D2E-8A49C3D470C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1876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964C609-E4D5-423B-A255-548C32D94C2A}"/>
              </a:ext>
            </a:extLst>
          </p:cNvPr>
          <p:cNvSpPr/>
          <p:nvPr userDrawn="1"/>
        </p:nvSpPr>
        <p:spPr>
          <a:xfrm>
            <a:off x="0" y="0"/>
            <a:ext cx="9144000" cy="5958840"/>
          </a:xfrm>
          <a:prstGeom prst="rect">
            <a:avLst/>
          </a:prstGeom>
          <a:solidFill>
            <a:srgbClr val="003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1655762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139440"/>
            <a:ext cx="6858000" cy="145542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0E45AD0-1C90-4C78-8265-B877AFFCA675}"/>
              </a:ext>
            </a:extLst>
          </p:cNvPr>
          <p:cNvSpPr/>
          <p:nvPr userDrawn="1"/>
        </p:nvSpPr>
        <p:spPr>
          <a:xfrm>
            <a:off x="0" y="5958840"/>
            <a:ext cx="8515350" cy="71793"/>
          </a:xfrm>
          <a:prstGeom prst="rect">
            <a:avLst/>
          </a:prstGeom>
          <a:solidFill>
            <a:srgbClr val="FDB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4562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DD2D6E1-DD3C-4E52-BF99-A077550CCF99}"/>
              </a:ext>
            </a:extLst>
          </p:cNvPr>
          <p:cNvSpPr/>
          <p:nvPr userDrawn="1"/>
        </p:nvSpPr>
        <p:spPr>
          <a:xfrm>
            <a:off x="0" y="970914"/>
            <a:ext cx="9144000" cy="4916172"/>
          </a:xfrm>
          <a:prstGeom prst="rect">
            <a:avLst/>
          </a:prstGeom>
          <a:solidFill>
            <a:srgbClr val="003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1917381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000500"/>
            <a:ext cx="7886700" cy="14163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E150587-604E-48ED-9B48-E20E532D9F6E}"/>
              </a:ext>
            </a:extLst>
          </p:cNvPr>
          <p:cNvCxnSpPr>
            <a:cxnSpLocks/>
          </p:cNvCxnSpPr>
          <p:nvPr userDrawn="1"/>
        </p:nvCxnSpPr>
        <p:spPr>
          <a:xfrm>
            <a:off x="746760" y="3787140"/>
            <a:ext cx="756000" cy="0"/>
          </a:xfrm>
          <a:prstGeom prst="line">
            <a:avLst/>
          </a:prstGeom>
          <a:ln w="38100">
            <a:solidFill>
              <a:srgbClr val="FDB8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8807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연세대 소속_영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393374D-F5E0-47EE-80AD-4CAD6243DE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327370" y="6473864"/>
            <a:ext cx="582814" cy="365125"/>
          </a:xfrm>
        </p:spPr>
        <p:txBody>
          <a:bodyPr/>
          <a:lstStyle>
            <a:lvl1pPr algn="r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AACE337-75DF-4D21-987E-F5C6DDE5D39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FB83B087-3251-4F27-9D93-97828C987A00}"/>
              </a:ext>
            </a:extLst>
          </p:cNvPr>
          <p:cNvSpPr/>
          <p:nvPr userDrawn="1"/>
        </p:nvSpPr>
        <p:spPr>
          <a:xfrm>
            <a:off x="0" y="-2"/>
            <a:ext cx="9144000" cy="1054025"/>
          </a:xfrm>
          <a:prstGeom prst="parallelogram">
            <a:avLst/>
          </a:prstGeom>
          <a:solidFill>
            <a:srgbClr val="003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D75755E-3DE3-411F-879F-DA65B45DD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6524"/>
            <a:ext cx="7886700" cy="9035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A4EA702D-B588-4B79-ADE2-A6ECB99BDB93}"/>
              </a:ext>
            </a:extLst>
          </p:cNvPr>
          <p:cNvSpPr/>
          <p:nvPr userDrawn="1"/>
        </p:nvSpPr>
        <p:spPr>
          <a:xfrm>
            <a:off x="-1" y="1054023"/>
            <a:ext cx="8515350" cy="71793"/>
          </a:xfrm>
          <a:prstGeom prst="parallelogram">
            <a:avLst/>
          </a:prstGeom>
          <a:solidFill>
            <a:srgbClr val="FDB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2E803CEB-77A0-4377-990E-30337DC45B94}"/>
              </a:ext>
            </a:extLst>
          </p:cNvPr>
          <p:cNvSpPr/>
          <p:nvPr userDrawn="1"/>
        </p:nvSpPr>
        <p:spPr>
          <a:xfrm rot="5400000">
            <a:off x="-241630" y="241629"/>
            <a:ext cx="1111910" cy="628651"/>
          </a:xfrm>
          <a:prstGeom prst="rtTriangle">
            <a:avLst/>
          </a:prstGeom>
          <a:solidFill>
            <a:srgbClr val="00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19CF459E-2F4C-4C20-92F6-93C0B0EBF653}"/>
              </a:ext>
            </a:extLst>
          </p:cNvPr>
          <p:cNvSpPr/>
          <p:nvPr userDrawn="1"/>
        </p:nvSpPr>
        <p:spPr>
          <a:xfrm rot="5400000">
            <a:off x="-395021" y="395017"/>
            <a:ext cx="1111910" cy="321869"/>
          </a:xfrm>
          <a:prstGeom prst="rtTriangle">
            <a:avLst/>
          </a:prstGeom>
          <a:solidFill>
            <a:srgbClr val="003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E4487F4-FCC1-4268-A833-FCA9F3B96C52}"/>
              </a:ext>
            </a:extLst>
          </p:cNvPr>
          <p:cNvCxnSpPr/>
          <p:nvPr userDrawn="1"/>
        </p:nvCxnSpPr>
        <p:spPr>
          <a:xfrm>
            <a:off x="-1" y="6444604"/>
            <a:ext cx="9144000" cy="0"/>
          </a:xfrm>
          <a:prstGeom prst="line">
            <a:avLst/>
          </a:prstGeom>
          <a:ln w="12700">
            <a:solidFill>
              <a:srgbClr val="003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89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연세대 소속_한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393374D-F5E0-47EE-80AD-4CAD6243DE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327370" y="6473864"/>
            <a:ext cx="582814" cy="365125"/>
          </a:xfrm>
        </p:spPr>
        <p:txBody>
          <a:bodyPr/>
          <a:lstStyle>
            <a:lvl1pPr algn="r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AACE337-75DF-4D21-987E-F5C6DDE5D39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FB83B087-3251-4F27-9D93-97828C987A00}"/>
              </a:ext>
            </a:extLst>
          </p:cNvPr>
          <p:cNvSpPr/>
          <p:nvPr userDrawn="1"/>
        </p:nvSpPr>
        <p:spPr>
          <a:xfrm>
            <a:off x="0" y="-2"/>
            <a:ext cx="9144000" cy="1054025"/>
          </a:xfrm>
          <a:prstGeom prst="parallelogram">
            <a:avLst/>
          </a:prstGeom>
          <a:solidFill>
            <a:srgbClr val="003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D75755E-3DE3-411F-879F-DA65B45DD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6524"/>
            <a:ext cx="7886700" cy="9035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A4EA702D-B588-4B79-ADE2-A6ECB99BDB93}"/>
              </a:ext>
            </a:extLst>
          </p:cNvPr>
          <p:cNvSpPr/>
          <p:nvPr userDrawn="1"/>
        </p:nvSpPr>
        <p:spPr>
          <a:xfrm>
            <a:off x="-1" y="1054023"/>
            <a:ext cx="8515350" cy="71793"/>
          </a:xfrm>
          <a:prstGeom prst="parallelogram">
            <a:avLst/>
          </a:prstGeom>
          <a:solidFill>
            <a:srgbClr val="FDB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2E803CEB-77A0-4377-990E-30337DC45B94}"/>
              </a:ext>
            </a:extLst>
          </p:cNvPr>
          <p:cNvSpPr/>
          <p:nvPr userDrawn="1"/>
        </p:nvSpPr>
        <p:spPr>
          <a:xfrm rot="5400000">
            <a:off x="-241630" y="241629"/>
            <a:ext cx="1111910" cy="628651"/>
          </a:xfrm>
          <a:prstGeom prst="rtTriangle">
            <a:avLst/>
          </a:prstGeom>
          <a:solidFill>
            <a:srgbClr val="00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19CF459E-2F4C-4C20-92F6-93C0B0EBF653}"/>
              </a:ext>
            </a:extLst>
          </p:cNvPr>
          <p:cNvSpPr/>
          <p:nvPr userDrawn="1"/>
        </p:nvSpPr>
        <p:spPr>
          <a:xfrm rot="5400000">
            <a:off x="-395021" y="395017"/>
            <a:ext cx="1111910" cy="321869"/>
          </a:xfrm>
          <a:prstGeom prst="rtTriangle">
            <a:avLst/>
          </a:prstGeom>
          <a:solidFill>
            <a:srgbClr val="003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E4487F4-FCC1-4268-A833-FCA9F3B96C52}"/>
              </a:ext>
            </a:extLst>
          </p:cNvPr>
          <p:cNvCxnSpPr/>
          <p:nvPr userDrawn="1"/>
        </p:nvCxnSpPr>
        <p:spPr>
          <a:xfrm>
            <a:off x="-1" y="6444604"/>
            <a:ext cx="9144000" cy="0"/>
          </a:xfrm>
          <a:prstGeom prst="line">
            <a:avLst/>
          </a:prstGeom>
          <a:ln w="12700">
            <a:solidFill>
              <a:srgbClr val="003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0399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외부기관 소속_영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393374D-F5E0-47EE-80AD-4CAD6243DE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327370" y="6473864"/>
            <a:ext cx="582814" cy="365125"/>
          </a:xfrm>
        </p:spPr>
        <p:txBody>
          <a:bodyPr/>
          <a:lstStyle>
            <a:lvl1pPr algn="r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AACE337-75DF-4D21-987E-F5C6DDE5D39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FB83B087-3251-4F27-9D93-97828C987A00}"/>
              </a:ext>
            </a:extLst>
          </p:cNvPr>
          <p:cNvSpPr/>
          <p:nvPr userDrawn="1"/>
        </p:nvSpPr>
        <p:spPr>
          <a:xfrm>
            <a:off x="0" y="-2"/>
            <a:ext cx="9144000" cy="1054025"/>
          </a:xfrm>
          <a:prstGeom prst="parallelogram">
            <a:avLst/>
          </a:prstGeom>
          <a:solidFill>
            <a:srgbClr val="003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D75755E-3DE3-411F-879F-DA65B45DD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6524"/>
            <a:ext cx="7886700" cy="9035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A4EA702D-B588-4B79-ADE2-A6ECB99BDB93}"/>
              </a:ext>
            </a:extLst>
          </p:cNvPr>
          <p:cNvSpPr/>
          <p:nvPr userDrawn="1"/>
        </p:nvSpPr>
        <p:spPr>
          <a:xfrm>
            <a:off x="-1" y="1054023"/>
            <a:ext cx="8515350" cy="71793"/>
          </a:xfrm>
          <a:prstGeom prst="parallelogram">
            <a:avLst/>
          </a:prstGeom>
          <a:solidFill>
            <a:srgbClr val="FDB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2E803CEB-77A0-4377-990E-30337DC45B94}"/>
              </a:ext>
            </a:extLst>
          </p:cNvPr>
          <p:cNvSpPr/>
          <p:nvPr userDrawn="1"/>
        </p:nvSpPr>
        <p:spPr>
          <a:xfrm rot="5400000">
            <a:off x="-241630" y="241629"/>
            <a:ext cx="1111910" cy="628651"/>
          </a:xfrm>
          <a:prstGeom prst="rtTriangle">
            <a:avLst/>
          </a:prstGeom>
          <a:solidFill>
            <a:srgbClr val="00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19CF459E-2F4C-4C20-92F6-93C0B0EBF653}"/>
              </a:ext>
            </a:extLst>
          </p:cNvPr>
          <p:cNvSpPr/>
          <p:nvPr userDrawn="1"/>
        </p:nvSpPr>
        <p:spPr>
          <a:xfrm rot="5400000">
            <a:off x="-395021" y="395017"/>
            <a:ext cx="1111910" cy="321869"/>
          </a:xfrm>
          <a:prstGeom prst="rtTriangle">
            <a:avLst/>
          </a:prstGeom>
          <a:solidFill>
            <a:srgbClr val="003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E4487F4-FCC1-4268-A833-FCA9F3B96C52}"/>
              </a:ext>
            </a:extLst>
          </p:cNvPr>
          <p:cNvCxnSpPr/>
          <p:nvPr userDrawn="1"/>
        </p:nvCxnSpPr>
        <p:spPr>
          <a:xfrm>
            <a:off x="-1" y="6444604"/>
            <a:ext cx="9144000" cy="0"/>
          </a:xfrm>
          <a:prstGeom prst="line">
            <a:avLst/>
          </a:prstGeom>
          <a:ln w="12700">
            <a:solidFill>
              <a:srgbClr val="003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700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외부기관 소속_한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393374D-F5E0-47EE-80AD-4CAD6243DE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327370" y="6473864"/>
            <a:ext cx="582814" cy="365125"/>
          </a:xfrm>
        </p:spPr>
        <p:txBody>
          <a:bodyPr/>
          <a:lstStyle>
            <a:lvl1pPr algn="r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AACE337-75DF-4D21-987E-F5C6DDE5D39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FB83B087-3251-4F27-9D93-97828C987A00}"/>
              </a:ext>
            </a:extLst>
          </p:cNvPr>
          <p:cNvSpPr/>
          <p:nvPr userDrawn="1"/>
        </p:nvSpPr>
        <p:spPr>
          <a:xfrm>
            <a:off x="0" y="-2"/>
            <a:ext cx="9144000" cy="1054025"/>
          </a:xfrm>
          <a:prstGeom prst="parallelogram">
            <a:avLst/>
          </a:prstGeom>
          <a:solidFill>
            <a:srgbClr val="003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D75755E-3DE3-411F-879F-DA65B45DD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6524"/>
            <a:ext cx="7886700" cy="9035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A4EA702D-B588-4B79-ADE2-A6ECB99BDB93}"/>
              </a:ext>
            </a:extLst>
          </p:cNvPr>
          <p:cNvSpPr/>
          <p:nvPr userDrawn="1"/>
        </p:nvSpPr>
        <p:spPr>
          <a:xfrm>
            <a:off x="-1" y="1054023"/>
            <a:ext cx="8515350" cy="71793"/>
          </a:xfrm>
          <a:prstGeom prst="parallelogram">
            <a:avLst/>
          </a:prstGeom>
          <a:solidFill>
            <a:srgbClr val="FDB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2E803CEB-77A0-4377-990E-30337DC45B94}"/>
              </a:ext>
            </a:extLst>
          </p:cNvPr>
          <p:cNvSpPr/>
          <p:nvPr userDrawn="1"/>
        </p:nvSpPr>
        <p:spPr>
          <a:xfrm rot="5400000">
            <a:off x="-241630" y="241629"/>
            <a:ext cx="1111910" cy="628651"/>
          </a:xfrm>
          <a:prstGeom prst="rtTriangle">
            <a:avLst/>
          </a:prstGeom>
          <a:solidFill>
            <a:srgbClr val="00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19CF459E-2F4C-4C20-92F6-93C0B0EBF653}"/>
              </a:ext>
            </a:extLst>
          </p:cNvPr>
          <p:cNvSpPr/>
          <p:nvPr userDrawn="1"/>
        </p:nvSpPr>
        <p:spPr>
          <a:xfrm rot="5400000">
            <a:off x="-395021" y="395017"/>
            <a:ext cx="1111910" cy="321869"/>
          </a:xfrm>
          <a:prstGeom prst="rtTriangle">
            <a:avLst/>
          </a:prstGeom>
          <a:solidFill>
            <a:srgbClr val="003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E4487F4-FCC1-4268-A833-FCA9F3B96C52}"/>
              </a:ext>
            </a:extLst>
          </p:cNvPr>
          <p:cNvCxnSpPr/>
          <p:nvPr userDrawn="1"/>
        </p:nvCxnSpPr>
        <p:spPr>
          <a:xfrm>
            <a:off x="-1" y="6444604"/>
            <a:ext cx="9144000" cy="0"/>
          </a:xfrm>
          <a:prstGeom prst="line">
            <a:avLst/>
          </a:prstGeom>
          <a:ln w="12700">
            <a:solidFill>
              <a:srgbClr val="003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9057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28762" y="6424891"/>
            <a:ext cx="5865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0AACE337-75DF-4D21-987E-F5C6DDE5D3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36524"/>
            <a:ext cx="7886700" cy="9035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082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73" r:id="rId3"/>
    <p:sldLayoutId id="2147483675" r:id="rId4"/>
    <p:sldLayoutId id="2147483674" r:id="rId5"/>
    <p:sldLayoutId id="2147483676" r:id="rId6"/>
  </p:sldLayoutIdLst>
  <p:hf hdr="0" ftr="0" dt="0"/>
  <p:txStyles>
    <p:titleStyle>
      <a:lvl1pPr algn="l" defTabSz="914400" rtl="0" eaLnBrk="1" latinLnBrk="1" hangingPunct="1">
        <a:lnSpc>
          <a:spcPct val="100000"/>
        </a:lnSpc>
        <a:spcBef>
          <a:spcPct val="0"/>
        </a:spcBef>
        <a:buNone/>
        <a:defRPr sz="3600" b="1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-5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-5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-5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-5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-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08BB03-3B79-451D-A69B-A7D0A7108C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1559872"/>
          </a:xfrm>
        </p:spPr>
        <p:txBody>
          <a:bodyPr>
            <a:normAutofit/>
          </a:bodyPr>
          <a:lstStyle/>
          <a:p>
            <a:r>
              <a:rPr lang="en-US" altLang="ko-KR" dirty="0"/>
              <a:t>Cycle GAN #2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DE1C73-5847-4DD0-BA14-A53AFC870F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147060"/>
            <a:ext cx="6858000" cy="1927861"/>
          </a:xfrm>
        </p:spPr>
        <p:txBody>
          <a:bodyPr/>
          <a:lstStyle/>
          <a:p>
            <a:pPr algn="r"/>
            <a:r>
              <a:rPr lang="en-US" altLang="ko-KR" dirty="0"/>
              <a:t>Youngtaek</a:t>
            </a:r>
            <a:r>
              <a:rPr lang="ko-KR" altLang="en-US" dirty="0"/>
              <a:t> </a:t>
            </a:r>
            <a:r>
              <a:rPr lang="en-US" altLang="ko-KR" dirty="0"/>
              <a:t>Hong,</a:t>
            </a:r>
            <a:r>
              <a:rPr lang="ko-KR" altLang="en-US" dirty="0"/>
              <a:t> </a:t>
            </a:r>
            <a:r>
              <a:rPr lang="en-US" altLang="ko-KR" dirty="0"/>
              <a:t>PhD</a:t>
            </a:r>
          </a:p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B7AC62-24DB-4505-82D7-069B21F15172}"/>
              </a:ext>
            </a:extLst>
          </p:cNvPr>
          <p:cNvSpPr txBox="1"/>
          <p:nvPr/>
        </p:nvSpPr>
        <p:spPr>
          <a:xfrm>
            <a:off x="685800" y="256376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>
                <a:solidFill>
                  <a:schemeClr val="bg1"/>
                </a:solidFill>
                <a:latin typeface="Arial Narrow" panose="020B0606020202030204" pitchFamily="34" charset="0"/>
              </a:rPr>
              <a:t>2019.10.17</a:t>
            </a:r>
            <a:endParaRPr lang="ko-KR" altLang="en-US" sz="14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4EFD4A0-4DD1-4C2A-8E1D-BDF94560DC72}"/>
              </a:ext>
            </a:extLst>
          </p:cNvPr>
          <p:cNvCxnSpPr>
            <a:cxnSpLocks/>
          </p:cNvCxnSpPr>
          <p:nvPr/>
        </p:nvCxnSpPr>
        <p:spPr>
          <a:xfrm>
            <a:off x="685800" y="2872740"/>
            <a:ext cx="7772400" cy="0"/>
          </a:xfrm>
          <a:prstGeom prst="line">
            <a:avLst/>
          </a:prstGeom>
          <a:ln>
            <a:solidFill>
              <a:srgbClr val="D5E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066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5861C9A-E21B-4961-9C04-D369C8AB08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B8D22C1-329F-43C8-82F2-D6178104B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FEC7E77-DF95-4486-8332-FB48ED117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1416"/>
            <a:ext cx="9144000" cy="235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231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BD0C96D-4DC1-4B85-809F-46080BC817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1967B4A-28FC-4C8B-8DF7-80D10F58D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181059E-06E3-4387-85B9-1E4E0031DC8D}"/>
              </a:ext>
            </a:extLst>
          </p:cNvPr>
          <p:cNvGrpSpPr/>
          <p:nvPr/>
        </p:nvGrpSpPr>
        <p:grpSpPr>
          <a:xfrm>
            <a:off x="144016" y="2031391"/>
            <a:ext cx="4549639" cy="2572323"/>
            <a:chOff x="154967" y="2255885"/>
            <a:chExt cx="4549639" cy="2572323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54AADAF-5347-4CD6-ACDC-569755D75C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0755"/>
            <a:stretch/>
          </p:blipFill>
          <p:spPr>
            <a:xfrm>
              <a:off x="154967" y="2255885"/>
              <a:ext cx="4549639" cy="451752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5F47020A-8929-474E-9F0C-14228124F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967" y="2707637"/>
              <a:ext cx="4033752" cy="21205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3748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0E58FA5-505D-482B-8A56-EE7A914C91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0119FD5-3D1D-4210-93C4-AA436F48C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5399C20-B5FA-44D1-BC28-07464A078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91" y="1743303"/>
            <a:ext cx="4162795" cy="190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898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4BDD722-70E7-4F78-9C28-6572FC2226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7DFCE80F-C8BD-4FAE-BBF6-2A22D38C3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24F9F45-19B6-442A-BB97-7EB098378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44" y="1643405"/>
            <a:ext cx="4396073" cy="166353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D23E4C6-251E-41FB-B3A8-6F31B046B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4" y="4192111"/>
            <a:ext cx="4442272" cy="163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902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2269F49-D507-4746-AE04-98E86596F8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9B2CDB5F-BB4B-461B-8C7D-B5E452FE7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1724"/>
            <a:ext cx="7886700" cy="903593"/>
          </a:xfrm>
        </p:spPr>
        <p:txBody>
          <a:bodyPr>
            <a:normAutofit/>
          </a:bodyPr>
          <a:lstStyle/>
          <a:p>
            <a:pPr fontAlgn="base"/>
            <a:r>
              <a:rPr lang="en-US" altLang="ko-KR" dirty="0" err="1"/>
              <a:t>CycleGAN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EF62ED8-2A21-4EC2-B6BD-B4D9CEF43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454" y="1448427"/>
            <a:ext cx="6657975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828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E0312A2-7DDF-4CD5-9F4A-BDE02BECC2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71B9DDD-74B0-4459-8A76-3A5A5E8C6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Generator(U-Net)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A88628D-4B19-4C43-9993-EC7EA73F7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649" y="1219921"/>
            <a:ext cx="5928848" cy="476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550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9A54A64-D97C-45FD-AEF4-4162D7F86F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3DA68EB-D084-4660-8A57-1CCD391D6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Instance Normalization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E4B568-4F95-4F91-AAE8-570BB58EC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3022"/>
            <a:ext cx="9144000" cy="517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02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E2DE4B7-9C9F-4BD1-9E36-07D61BF3C8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DC71CC7-04DC-454D-98BE-2F6A42FE0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Generator(U-Net)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AFC9C9B-2F19-401B-A0C0-B88418652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78" y="1299963"/>
            <a:ext cx="7386381" cy="473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048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9EFF779-4BE4-4BA4-BBC9-16B33EA305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B1B0AAE8-27DB-414D-9F9D-13D5A69A0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Generator(U-Net)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8FFB4A9-7F9F-4BA3-871D-D3880AE3D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50" y="1526165"/>
            <a:ext cx="7720383" cy="438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45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291080E-EC75-45FA-A3DC-B4A4645970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476F9D7-1CFA-4CB3-8147-29A7ADED0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Discriminator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28BEDE-F2B9-46F8-840B-5D2E0BC68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364" y="1342867"/>
            <a:ext cx="7643727" cy="495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84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65263A-7257-444B-B4CB-6B5AA3229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altLang="ko-KR" b="0" dirty="0" err="1"/>
              <a:t>CycleGAN</a:t>
            </a:r>
            <a:endParaRPr lang="en-US" altLang="ko-KR" b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1578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62420E9-EE9E-4B3A-95D7-60FA8B6B26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B0665290-C494-4CA7-8FF3-865517DC8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8287BA-4F38-4C9C-BE2B-E1D076C4E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482" y="1402318"/>
            <a:ext cx="6570538" cy="470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42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F734C6A-B7E3-4BC4-BF1A-8146C397D2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E69ACE8-5229-46AE-AF16-12B4D2C77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0" i="1" dirty="0"/>
              <a:t>Compiling the discriminator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FD877EB-DE5B-4A00-BCBC-0E80C4EE0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9972"/>
            <a:ext cx="9144000" cy="217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650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7693B67-C719-44F9-9407-B86D7E99CB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81770A3E-A066-4A8D-8E1D-B99F45011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b="0" i="1" dirty="0"/>
              <a:t>Building the combined model to train the generators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1924AF1-9FE9-4F52-8609-584BEE45C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4796"/>
            <a:ext cx="9144000" cy="475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303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CBDF5FB-18F8-406C-BCA8-1F2C04D2C2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B004EB7-3E6A-42C7-A63C-A8FEF49E7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b="0" i="1" dirty="0"/>
              <a:t>Building the combined model to train the generators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4B83707-A400-4E5B-85A0-C72FD463E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9983"/>
            <a:ext cx="9144000" cy="416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287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4B90AFF-EAFE-4058-9F6D-C4702B16893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DA8907AE-D9C4-428E-B85A-AAC52D953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Training </a:t>
            </a:r>
            <a:r>
              <a:rPr lang="en-US" altLang="ko-KR" dirty="0" err="1"/>
              <a:t>CycleGAN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772867B-9A5C-4561-818B-4AC4064F0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1926"/>
            <a:ext cx="7840843" cy="532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25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F9BB3F4-1660-4FCE-846D-F2D3030DB92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6763B7C-DA75-4CEA-9398-3E27B0EC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1BF337-1907-4216-806A-61DECF232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02" y="71181"/>
            <a:ext cx="8185796" cy="646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713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0EDDA4A-BE68-4449-9C4C-AC01E51AAA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B0DA7CC-44E5-45A1-BAD5-A38DA6849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Key points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050F388-4517-4073-B7DC-77D13FF09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51" y="1697390"/>
            <a:ext cx="4246670" cy="392042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DD8A8F3-A1C0-458E-A0F2-3A8FA9ABB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117" y="1257669"/>
            <a:ext cx="3820441" cy="212615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58394DC-0D2F-4258-95C5-9912AB6787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5710" y="3429000"/>
            <a:ext cx="2951267" cy="2772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847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C330560-5172-4219-A692-C0109A0607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CD557C1-1DF1-4BA3-A137-3194FD33D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Key points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DA8C0BC-E598-48AD-982C-8735E1050ACE}"/>
              </a:ext>
            </a:extLst>
          </p:cNvPr>
          <p:cNvSpPr/>
          <p:nvPr/>
        </p:nvSpPr>
        <p:spPr>
          <a:xfrm>
            <a:off x="4572000" y="1697390"/>
            <a:ext cx="437167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“We therefore seek an algorithm that can learn to </a:t>
            </a:r>
            <a:r>
              <a:rPr lang="en-US" altLang="ko-KR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translate between domains without paired input-output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 examples (Figure 2, right).”</a:t>
            </a:r>
            <a:endParaRPr lang="ko-KR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9F2B79-FB68-4369-ABC2-8E6FECBCD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51" y="1697390"/>
            <a:ext cx="4246670" cy="3920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13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4670978-F6C4-4B8A-ADEF-41DAAF320D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C24ABF45-097C-4347-AB59-AF845CCE6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D2D70C-9DC9-45A6-B9CB-5C5D9F624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1742"/>
            <a:ext cx="9144000" cy="411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89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A02CD0C-C54B-42D5-A386-AC54B32B14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B9EF193-B801-4CFF-8942-38BE02252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36C755-76E8-448D-A6E1-3F79F12FF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60" y="1723340"/>
            <a:ext cx="4352183" cy="3411319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76461C3B-460B-4492-94A4-855FEE8C1151}"/>
              </a:ext>
            </a:extLst>
          </p:cNvPr>
          <p:cNvGrpSpPr/>
          <p:nvPr/>
        </p:nvGrpSpPr>
        <p:grpSpPr>
          <a:xfrm>
            <a:off x="5056899" y="1472730"/>
            <a:ext cx="3270471" cy="4862350"/>
            <a:chOff x="5201075" y="1461779"/>
            <a:chExt cx="3270471" cy="486235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FB1C2C0-8452-4E48-A276-D9764ED686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623" t="13902" r="36047" b="30072"/>
            <a:stretch/>
          </p:blipFill>
          <p:spPr>
            <a:xfrm>
              <a:off x="5201076" y="1461779"/>
              <a:ext cx="3270470" cy="2333675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6C9712F-8150-4AE9-82D8-E6DF4BFE84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4235" t="13574" r="-1" b="28608"/>
            <a:stretch/>
          </p:blipFill>
          <p:spPr>
            <a:xfrm>
              <a:off x="5201075" y="3945189"/>
              <a:ext cx="3270471" cy="23789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126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FA33496-4A10-4920-98D5-45D7D5062C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D919825C-E9A0-425F-9088-85AECF408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DCBD06-6541-4052-865F-40291C93D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6" y="1778295"/>
            <a:ext cx="4380525" cy="31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149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199E6CE-F197-49A5-AA60-9121519126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ACE337-75DF-4D21-987E-F5C6DDE5D39E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9E72767-85AC-40B8-B0FB-A46A89EDD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5DA5E8F-E4FC-41CE-8EC3-AADBAD424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7813"/>
            <a:ext cx="9144000" cy="220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98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44337</TotalTime>
  <Words>97</Words>
  <Application>Microsoft Office PowerPoint</Application>
  <PresentationFormat>화면 슬라이드 쇼(4:3)</PresentationFormat>
  <Paragraphs>40</Paragraphs>
  <Slides>24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맑은 고딕</vt:lpstr>
      <vt:lpstr>Arial</vt:lpstr>
      <vt:lpstr>Arial Narrow</vt:lpstr>
      <vt:lpstr>Calibri</vt:lpstr>
      <vt:lpstr>Office 테마</vt:lpstr>
      <vt:lpstr>Cycle GAN #2</vt:lpstr>
      <vt:lpstr>CycleGAN</vt:lpstr>
      <vt:lpstr>PowerPoint 프레젠테이션</vt:lpstr>
      <vt:lpstr>Key points</vt:lpstr>
      <vt:lpstr>Key points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CycleGAN</vt:lpstr>
      <vt:lpstr>Generator(U-Net)</vt:lpstr>
      <vt:lpstr>Instance Normalization</vt:lpstr>
      <vt:lpstr>Generator(U-Net)</vt:lpstr>
      <vt:lpstr>Generator(U-Net)</vt:lpstr>
      <vt:lpstr>Discriminator</vt:lpstr>
      <vt:lpstr>PowerPoint 프레젠테이션</vt:lpstr>
      <vt:lpstr>Compiling the discriminator</vt:lpstr>
      <vt:lpstr>Building the combined model to train the generators</vt:lpstr>
      <vt:lpstr>Building the combined model to train the generators</vt:lpstr>
      <vt:lpstr>Training CycleGAN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Sunghee</dc:creator>
  <cp:lastModifiedBy>홍영택</cp:lastModifiedBy>
  <cp:revision>408</cp:revision>
  <cp:lastPrinted>2019-07-22T08:00:47Z</cp:lastPrinted>
  <dcterms:created xsi:type="dcterms:W3CDTF">2018-03-26T08:50:57Z</dcterms:created>
  <dcterms:modified xsi:type="dcterms:W3CDTF">2019-10-17T04:31:35Z</dcterms:modified>
</cp:coreProperties>
</file>